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32461200" cy="43434000"/>
  <p:embeddedFontLst>
    <p:embeddedFont>
      <p:font typeface="Cambria Math" panose="02040503050406030204" pitchFamily="18" charset="0"/>
      <p:regular r:id="rId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720">
          <p15:clr>
            <a:srgbClr val="A4A3A4"/>
          </p15:clr>
        </p15:guide>
        <p15:guide id="2" pos="-51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3682" userDrawn="1">
          <p15:clr>
            <a:srgbClr val="A4A3A4"/>
          </p15:clr>
        </p15:guide>
        <p15:guide id="2" pos="10219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" roundtripDataSignature="AMtx7mge+edZWJUjl8UoM/PIbwoqyW7Ou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nmay swami" initials="cs" lastIdx="1" clrIdx="0">
    <p:extLst>
      <p:ext uri="{19B8F6BF-5375-455C-9EA6-DF929625EA0E}">
        <p15:presenceInfo xmlns:p15="http://schemas.microsoft.com/office/powerpoint/2012/main" userId="c8343fd8476cd06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78D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5A3AC1-7342-42DB-8A2C-69728EE7C9FE}" v="26" dt="2024-10-10T17:36:27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9561" autoAdjust="0"/>
    <p:restoredTop sz="94699"/>
  </p:normalViewPr>
  <p:slideViewPr>
    <p:cSldViewPr snapToGrid="0">
      <p:cViewPr varScale="1">
        <p:scale>
          <a:sx n="33" d="100"/>
          <a:sy n="33" d="100"/>
        </p:scale>
        <p:origin x="2760" y="76"/>
      </p:cViewPr>
      <p:guideLst>
        <p:guide orient="horz" pos="6720"/>
        <p:guide pos="-5184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3682"/>
        <p:guide pos="1021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customschemas.google.com/relationships/presentationmetadata" Target="metadata"/><Relationship Id="rId1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9" Type="http://schemas.microsoft.com/office/2016/11/relationships/changesInfo" Target="changesInfos/changesInfo1.xml"/><Relationship Id="rId4" Type="http://schemas.openxmlformats.org/officeDocument/2006/relationships/font" Target="fonts/font1.fntdata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xi Zhu" userId="nKfPgNLTfRBi4KHzQU0T+0AHMfljQfLBN6jV3YdE5Y8=" providerId="None" clId="Web-{6C7AF912-4888-4D5E-BEAD-5915B38767BB}"/>
    <pc:docChg chg="modSld">
      <pc:chgData name="Junxi Zhu" userId="nKfPgNLTfRBi4KHzQU0T+0AHMfljQfLBN6jV3YdE5Y8=" providerId="None" clId="Web-{6C7AF912-4888-4D5E-BEAD-5915B38767BB}" dt="2024-09-24T17:33:14.234" v="40" actId="1076"/>
      <pc:docMkLst>
        <pc:docMk/>
      </pc:docMkLst>
      <pc:sldChg chg="addSp delSp modSp">
        <pc:chgData name="Junxi Zhu" userId="nKfPgNLTfRBi4KHzQU0T+0AHMfljQfLBN6jV3YdE5Y8=" providerId="None" clId="Web-{6C7AF912-4888-4D5E-BEAD-5915B38767BB}" dt="2024-09-24T17:33:14.234" v="40" actId="1076"/>
        <pc:sldMkLst>
          <pc:docMk/>
          <pc:sldMk cId="0" sldId="256"/>
        </pc:sldMkLst>
        <pc:spChg chg="mod">
          <ac:chgData name="Junxi Zhu" userId="nKfPgNLTfRBi4KHzQU0T+0AHMfljQfLBN6jV3YdE5Y8=" providerId="None" clId="Web-{6C7AF912-4888-4D5E-BEAD-5915B38767BB}" dt="2024-09-24T17:32:02.653" v="21" actId="20577"/>
          <ac:spMkLst>
            <pc:docMk/>
            <pc:sldMk cId="0" sldId="256"/>
            <ac:spMk id="53" creationId="{00000000-0000-0000-0000-000000000000}"/>
          </ac:spMkLst>
        </pc:spChg>
        <pc:picChg chg="add del mod">
          <ac:chgData name="Junxi Zhu" userId="nKfPgNLTfRBi4KHzQU0T+0AHMfljQfLBN6jV3YdE5Y8=" providerId="None" clId="Web-{6C7AF912-4888-4D5E-BEAD-5915B38767BB}" dt="2024-09-24T17:32:52.999" v="35"/>
          <ac:picMkLst>
            <pc:docMk/>
            <pc:sldMk cId="0" sldId="256"/>
            <ac:picMk id="19" creationId="{DD03574E-9190-C2EF-55E5-691DDC64E145}"/>
          </ac:picMkLst>
        </pc:picChg>
        <pc:picChg chg="add mod">
          <ac:chgData name="Junxi Zhu" userId="nKfPgNLTfRBi4KHzQU0T+0AHMfljQfLBN6jV3YdE5Y8=" providerId="None" clId="Web-{6C7AF912-4888-4D5E-BEAD-5915B38767BB}" dt="2024-09-24T17:33:14.234" v="40" actId="1076"/>
          <ac:picMkLst>
            <pc:docMk/>
            <pc:sldMk cId="0" sldId="256"/>
            <ac:picMk id="21" creationId="{1121A1C1-69DB-EDD4-9D1C-D0DFCB272963}"/>
          </ac:picMkLst>
        </pc:picChg>
        <pc:picChg chg="del">
          <ac:chgData name="Junxi Zhu" userId="nKfPgNLTfRBi4KHzQU0T+0AHMfljQfLBN6jV3YdE5Y8=" providerId="None" clId="Web-{6C7AF912-4888-4D5E-BEAD-5915B38767BB}" dt="2024-09-24T17:32:24.326" v="30"/>
          <ac:picMkLst>
            <pc:docMk/>
            <pc:sldMk cId="0" sldId="256"/>
            <ac:picMk id="29" creationId="{6EB42C91-2739-8AC4-5D8B-959C0F7F6FA5}"/>
          </ac:picMkLst>
        </pc:picChg>
        <pc:picChg chg="mod">
          <ac:chgData name="Junxi Zhu" userId="nKfPgNLTfRBi4KHzQU0T+0AHMfljQfLBN6jV3YdE5Y8=" providerId="None" clId="Web-{6C7AF912-4888-4D5E-BEAD-5915B38767BB}" dt="2024-09-24T17:26:53.579" v="1" actId="1076"/>
          <ac:picMkLst>
            <pc:docMk/>
            <pc:sldMk cId="0" sldId="256"/>
            <ac:picMk id="142" creationId="{00000000-0000-0000-0000-000000000000}"/>
          </ac:picMkLst>
        </pc:picChg>
      </pc:sldChg>
    </pc:docChg>
  </pc:docChgLst>
  <pc:docChgLst>
    <pc:chgData name="Gao Weibo" userId="nv/Xbkejxa0YkzaX8PshIrnHhAAjoaF7NbJYzeQWecc=" providerId="None" clId="Web-{B35A3AC1-7342-42DB-8A2C-69728EE7C9FE}"/>
    <pc:docChg chg="modSld">
      <pc:chgData name="Gao Weibo" userId="nv/Xbkejxa0YkzaX8PshIrnHhAAjoaF7NbJYzeQWecc=" providerId="None" clId="Web-{B35A3AC1-7342-42DB-8A2C-69728EE7C9FE}" dt="2024-10-10T17:36:27.909" v="14" actId="1076"/>
      <pc:docMkLst>
        <pc:docMk/>
      </pc:docMkLst>
      <pc:sldChg chg="addSp modSp">
        <pc:chgData name="Gao Weibo" userId="nv/Xbkejxa0YkzaX8PshIrnHhAAjoaF7NbJYzeQWecc=" providerId="None" clId="Web-{B35A3AC1-7342-42DB-8A2C-69728EE7C9FE}" dt="2024-10-10T17:36:27.909" v="14" actId="1076"/>
        <pc:sldMkLst>
          <pc:docMk/>
          <pc:sldMk cId="0" sldId="256"/>
        </pc:sldMkLst>
        <pc:spChg chg="add mod">
          <ac:chgData name="Gao Weibo" userId="nv/Xbkejxa0YkzaX8PshIrnHhAAjoaF7NbJYzeQWecc=" providerId="None" clId="Web-{B35A3AC1-7342-42DB-8A2C-69728EE7C9FE}" dt="2024-10-10T17:36:27.909" v="14" actId="1076"/>
          <ac:spMkLst>
            <pc:docMk/>
            <pc:sldMk cId="0" sldId="256"/>
            <ac:spMk id="14" creationId="{D3CF5E2A-B099-DA9A-68E2-CC1A590B58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6"/>
            <a:ext cx="13994146" cy="21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4666" tIns="217278" rIns="434666" bIns="21727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8413348" y="6"/>
            <a:ext cx="13994146" cy="21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4666" tIns="217278" rIns="434666" bIns="21727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5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227638" y="3227388"/>
            <a:ext cx="21961475" cy="164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4419208" y="20776681"/>
            <a:ext cx="23569086" cy="1934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4666" tIns="217278" rIns="434666" bIns="217278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41195138"/>
            <a:ext cx="13994146" cy="21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4666" tIns="217278" rIns="434666" bIns="21727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8413348" y="41195138"/>
            <a:ext cx="13994146" cy="21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4666" tIns="217278" rIns="434666" bIns="217278" anchor="b" anchorCtr="0">
            <a:noAutofit/>
          </a:bodyPr>
          <a:lstStyle/>
          <a:p>
            <a:pPr algn="r"/>
            <a:fld id="{00000000-1234-1234-1234-123412341234}" type="slidenum">
              <a:rPr lang="en-US" sz="57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‹#›</a:t>
            </a:fld>
            <a:endParaRPr lang="en-US" sz="5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27638" y="3227388"/>
            <a:ext cx="21961475" cy="164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4419208" y="20776681"/>
            <a:ext cx="23569086" cy="1934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4666" tIns="217278" rIns="434666" bIns="21727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a</a:t>
            </a:r>
            <a:endParaRPr dirty="0"/>
          </a:p>
        </p:txBody>
      </p:sp>
      <p:sp>
        <p:nvSpPr>
          <p:cNvPr id="49" name="Google Shape;49;p1:notes"/>
          <p:cNvSpPr txBox="1">
            <a:spLocks noGrp="1"/>
          </p:cNvSpPr>
          <p:nvPr>
            <p:ph type="sldNum" idx="12"/>
          </p:nvPr>
        </p:nvSpPr>
        <p:spPr>
          <a:xfrm>
            <a:off x="18413348" y="41195138"/>
            <a:ext cx="13994146" cy="21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4666" tIns="217278" rIns="434666" bIns="21727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 rot="5400000">
            <a:off x="22715675" y="10425517"/>
            <a:ext cx="28086845" cy="987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1"/>
          </p:nvPr>
        </p:nvSpPr>
        <p:spPr>
          <a:xfrm rot="5400000">
            <a:off x="2863462" y="650752"/>
            <a:ext cx="28086845" cy="2942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36536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999"/>
              <a:buFont typeface="Times New Roman"/>
              <a:buChar char="•"/>
              <a:defRPr sz="79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679386" algn="l" rtl="0">
              <a:spcBef>
                <a:spcPts val="1420"/>
              </a:spcBef>
              <a:spcAft>
                <a:spcPts val="0"/>
              </a:spcAft>
              <a:buClr>
                <a:schemeClr val="dk1"/>
              </a:buClr>
              <a:buSzPts val="7099"/>
              <a:buFont typeface="Times New Roman"/>
              <a:buChar char="–"/>
              <a:defRPr sz="7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615950" algn="l" rtl="0">
              <a:spcBef>
                <a:spcPts val="122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Times New Roman"/>
              <a:buChar char="•"/>
              <a:defRPr sz="6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–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>
            <a:spLocks noGrp="1"/>
          </p:cNvSpPr>
          <p:nvPr>
            <p:ph type="title"/>
          </p:nvPr>
        </p:nvSpPr>
        <p:spPr>
          <a:xfrm>
            <a:off x="2194989" y="1319213"/>
            <a:ext cx="39501235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body" idx="1"/>
          </p:nvPr>
        </p:nvSpPr>
        <p:spPr>
          <a:xfrm>
            <a:off x="2194989" y="7681921"/>
            <a:ext cx="39501235" cy="217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36536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999"/>
              <a:buFont typeface="Times New Roman"/>
              <a:buChar char="•"/>
              <a:defRPr sz="79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679386" algn="l" rtl="0">
              <a:spcBef>
                <a:spcPts val="1420"/>
              </a:spcBef>
              <a:spcAft>
                <a:spcPts val="0"/>
              </a:spcAft>
              <a:buClr>
                <a:schemeClr val="dk1"/>
              </a:buClr>
              <a:buSzPts val="7099"/>
              <a:buFont typeface="Times New Roman"/>
              <a:buChar char="–"/>
              <a:defRPr sz="7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615950" algn="l" rtl="0">
              <a:spcBef>
                <a:spcPts val="122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Times New Roman"/>
              <a:buChar char="•"/>
              <a:defRPr sz="6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–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3467105" y="21152653"/>
            <a:ext cx="37308367" cy="653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3467105" y="13951745"/>
            <a:ext cx="37308367" cy="7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2194989" y="1319213"/>
            <a:ext cx="39501235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body" idx="1"/>
          </p:nvPr>
        </p:nvSpPr>
        <p:spPr>
          <a:xfrm>
            <a:off x="2194984" y="7681921"/>
            <a:ext cx="19649016" cy="217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2"/>
          </p:nvPr>
        </p:nvSpPr>
        <p:spPr>
          <a:xfrm>
            <a:off x="22047204" y="7681921"/>
            <a:ext cx="19649020" cy="217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2194989" y="1319213"/>
            <a:ext cx="39501235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1"/>
          </p:nvPr>
        </p:nvSpPr>
        <p:spPr>
          <a:xfrm>
            <a:off x="2194986" y="7367596"/>
            <a:ext cx="19392900" cy="307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2"/>
          </p:nvPr>
        </p:nvSpPr>
        <p:spPr>
          <a:xfrm>
            <a:off x="2194986" y="10439407"/>
            <a:ext cx="19392900" cy="1896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3"/>
          </p:nvPr>
        </p:nvSpPr>
        <p:spPr>
          <a:xfrm>
            <a:off x="22296972" y="7367596"/>
            <a:ext cx="19399252" cy="307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4"/>
          </p:nvPr>
        </p:nvSpPr>
        <p:spPr>
          <a:xfrm>
            <a:off x="22296972" y="10439407"/>
            <a:ext cx="19399252" cy="1896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2194989" y="1319213"/>
            <a:ext cx="39501235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title"/>
          </p:nvPr>
        </p:nvSpPr>
        <p:spPr>
          <a:xfrm>
            <a:off x="2194986" y="1309689"/>
            <a:ext cx="14439900" cy="557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body" idx="1"/>
          </p:nvPr>
        </p:nvSpPr>
        <p:spPr>
          <a:xfrm>
            <a:off x="17159819" y="1309689"/>
            <a:ext cx="24536400" cy="28096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2"/>
          </p:nvPr>
        </p:nvSpPr>
        <p:spPr>
          <a:xfrm>
            <a:off x="2194986" y="6888958"/>
            <a:ext cx="14439900" cy="225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8602140" y="23043358"/>
            <a:ext cx="26335567" cy="271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8" name="Google Shape;38;p11"/>
          <p:cNvSpPr>
            <a:spLocks noGrp="1"/>
          </p:cNvSpPr>
          <p:nvPr>
            <p:ph type="pic" idx="2"/>
          </p:nvPr>
        </p:nvSpPr>
        <p:spPr>
          <a:xfrm>
            <a:off x="8602140" y="2940845"/>
            <a:ext cx="26335567" cy="19752468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8602140" y="25762745"/>
            <a:ext cx="26335567" cy="386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2194989" y="1319213"/>
            <a:ext cx="39501235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 rot="5400000">
            <a:off x="11083534" y="-1206624"/>
            <a:ext cx="21724145" cy="3950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36536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999"/>
              <a:buFont typeface="Times New Roman"/>
              <a:buChar char="•"/>
              <a:defRPr sz="79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679386" algn="l" rtl="0">
              <a:spcBef>
                <a:spcPts val="1420"/>
              </a:spcBef>
              <a:spcAft>
                <a:spcPts val="0"/>
              </a:spcAft>
              <a:buClr>
                <a:schemeClr val="dk1"/>
              </a:buClr>
              <a:buSzPts val="7099"/>
              <a:buFont typeface="Times New Roman"/>
              <a:buChar char="–"/>
              <a:defRPr sz="7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615950" algn="l" rtl="0">
              <a:spcBef>
                <a:spcPts val="122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Times New Roman"/>
              <a:buChar char="•"/>
              <a:defRPr sz="6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–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539750" algn="l" rtl="0">
              <a:spcBef>
                <a:spcPts val="98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Times New Roman"/>
              <a:buChar char="»"/>
              <a:defRPr sz="4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image" Target="../media/image1.jpg"/><Relationship Id="rId21" Type="http://schemas.openxmlformats.org/officeDocument/2006/relationships/image" Target="../media/image16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5" Type="http://schemas.openxmlformats.org/officeDocument/2006/relationships/image" Target="../media/image3.jpg"/><Relationship Id="rId15" Type="http://schemas.openxmlformats.org/officeDocument/2006/relationships/image" Target="../media/image10.png"/><Relationship Id="rId23" Type="http://schemas.openxmlformats.org/officeDocument/2006/relationships/image" Target="../media/image18.jpeg"/><Relationship Id="rId28" Type="http://schemas.openxmlformats.org/officeDocument/2006/relationships/image" Target="../media/image23.png"/><Relationship Id="rId10" Type="http://schemas.openxmlformats.org/officeDocument/2006/relationships/image" Target="../media/image5.jp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/>
          <p:nvPr/>
        </p:nvSpPr>
        <p:spPr>
          <a:xfrm>
            <a:off x="601980" y="4809800"/>
            <a:ext cx="10370821" cy="731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Objectives and Challenges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"/>
          <p:cNvSpPr/>
          <p:nvPr/>
        </p:nvSpPr>
        <p:spPr>
          <a:xfrm>
            <a:off x="12513333" y="2580155"/>
            <a:ext cx="209010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dk1"/>
                </a:solidFill>
              </a:rPr>
              <a:t>Weibo</a:t>
            </a: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Gao</a:t>
            </a:r>
            <a:r>
              <a:rPr lang="en-US" sz="2800" baseline="30000" dirty="0">
                <a:solidFill>
                  <a:schemeClr val="dk1"/>
                </a:solidFill>
              </a:rPr>
              <a:t>1</a:t>
            </a:r>
            <a:r>
              <a:rPr lang="en-US" altLang="zh-CN" sz="2800" dirty="0">
                <a:solidFill>
                  <a:schemeClr val="dk1"/>
                </a:solidFill>
              </a:rPr>
              <a:t>, Junxi</a:t>
            </a: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2800" dirty="0">
                <a:solidFill>
                  <a:schemeClr val="dk1"/>
                </a:solidFill>
              </a:rPr>
              <a:t>Zhu</a:t>
            </a:r>
            <a:r>
              <a:rPr lang="en-US" sz="2800" baseline="30000" dirty="0">
                <a:solidFill>
                  <a:schemeClr val="dk1"/>
                </a:solidFill>
              </a:rPr>
              <a:t>1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Menghan Jiang</a:t>
            </a:r>
            <a:r>
              <a:rPr lang="en-US" sz="28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Sainan Zhang</a:t>
            </a:r>
            <a:r>
              <a:rPr lang="en-US" sz="28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dirty="0">
                <a:solidFill>
                  <a:schemeClr val="dk1"/>
                </a:solidFill>
              </a:rPr>
              <a:t>Ivan Lopez</a:t>
            </a:r>
            <a:r>
              <a:rPr lang="en-US" sz="1900" baseline="30000" dirty="0">
                <a:solidFill>
                  <a:schemeClr val="dk1"/>
                </a:solidFill>
              </a:rPr>
              <a:t>1</a:t>
            </a:r>
            <a:r>
              <a:rPr lang="en-US" sz="2800" dirty="0">
                <a:solidFill>
                  <a:schemeClr val="dk1"/>
                </a:solidFill>
              </a:rPr>
              <a:t>, Patrick Codd</a:t>
            </a:r>
            <a:r>
              <a:rPr lang="en-US" sz="2800" baseline="30000" dirty="0">
                <a:solidFill>
                  <a:schemeClr val="dk1"/>
                </a:solidFill>
              </a:rPr>
              <a:t>3,4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Hao Su</a:t>
            </a:r>
            <a:r>
              <a:rPr lang="en-US" sz="28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1,2∗</a:t>
            </a:r>
            <a:endParaRPr sz="2800" baseline="30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"/>
          <p:cNvSpPr/>
          <p:nvPr/>
        </p:nvSpPr>
        <p:spPr>
          <a:xfrm>
            <a:off x="9907042" y="372614"/>
            <a:ext cx="2635054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 in Simulation for Autonomous Control of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Wearable </a:t>
            </a:r>
            <a:r>
              <a:rPr lang="en-US" sz="6600" b="1" dirty="0">
                <a:solidFill>
                  <a:schemeClr val="dk1"/>
                </a:solidFill>
              </a:rPr>
              <a:t>Robots, and Surgical Robots</a:t>
            </a:r>
            <a:endParaRPr lang="en-US" sz="6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"/>
          <p:cNvSpPr txBox="1"/>
          <p:nvPr/>
        </p:nvSpPr>
        <p:spPr>
          <a:xfrm>
            <a:off x="25039231" y="78561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611026" y="5524226"/>
            <a:ext cx="10364549" cy="54728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1"/>
          <p:cNvSpPr/>
          <p:nvPr/>
        </p:nvSpPr>
        <p:spPr>
          <a:xfrm>
            <a:off x="611026" y="239747"/>
            <a:ext cx="42752924" cy="4330464"/>
          </a:xfrm>
          <a:prstGeom prst="rect">
            <a:avLst/>
          </a:prstGeom>
          <a:noFill/>
          <a:ln w="9525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" name="Google Shape;58;p1" descr="Image result for NS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5501" y="589040"/>
            <a:ext cx="2460358" cy="223896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/>
          <p:nvPr/>
        </p:nvSpPr>
        <p:spPr>
          <a:xfrm>
            <a:off x="22006822" y="5562742"/>
            <a:ext cx="10331647" cy="1390972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1"/>
          <p:cNvSpPr txBox="1"/>
          <p:nvPr/>
        </p:nvSpPr>
        <p:spPr>
          <a:xfrm>
            <a:off x="765696" y="5668299"/>
            <a:ext cx="10033629" cy="5884806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46" marR="0" lvl="0" indent="-365746" algn="just" rtl="0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Wearable robots like lower-limb exoskeletons have great potential for mobility restoration and human augmentation</a:t>
            </a:r>
          </a:p>
          <a:p>
            <a:pPr marL="365746" marR="0" lvl="0" indent="-365746" algn="just" rtl="0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Challenge 1:</a:t>
            </a:r>
            <a:r>
              <a:rPr lang="en-US" sz="28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Required intensive human testing</a:t>
            </a:r>
          </a:p>
          <a:p>
            <a:pPr marL="365746" marR="0" lvl="0" indent="-365746" algn="just" rtl="0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u="sng" dirty="0">
                <a:solidFill>
                  <a:schemeClr val="dk1"/>
                </a:solidFill>
              </a:rPr>
              <a:t>Challenge 2:</a:t>
            </a:r>
            <a:r>
              <a:rPr lang="en-US" sz="2800" dirty="0">
                <a:solidFill>
                  <a:schemeClr val="dk1"/>
                </a:solidFill>
              </a:rPr>
              <a:t> Required handcrafted control laws</a:t>
            </a:r>
            <a:endParaRPr lang="en-US" sz="2800" b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algn="just">
              <a:lnSpc>
                <a:spcPct val="120000"/>
              </a:lnSpc>
              <a:spcBef>
                <a:spcPts val="533"/>
              </a:spcBef>
              <a:buClr>
                <a:schemeClr val="dk1"/>
              </a:buClr>
              <a:buSzPct val="100000"/>
            </a:pP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65" name="Google Shape;65;p1"/>
          <p:cNvSpPr/>
          <p:nvPr/>
        </p:nvSpPr>
        <p:spPr>
          <a:xfrm>
            <a:off x="599650" y="11202504"/>
            <a:ext cx="10397621" cy="9731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Designing Lightweight and High Torque Soft Exoskeletons</a:t>
            </a:r>
            <a:endParaRPr dirty="0"/>
          </a:p>
        </p:txBody>
      </p:sp>
      <p:sp>
        <p:nvSpPr>
          <p:cNvPr id="66" name="Google Shape;66;p1"/>
          <p:cNvSpPr/>
          <p:nvPr/>
        </p:nvSpPr>
        <p:spPr>
          <a:xfrm>
            <a:off x="596079" y="12173613"/>
            <a:ext cx="10401153" cy="1418411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" name="Google Shape;6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1431" y="12053701"/>
            <a:ext cx="9117999" cy="522706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"/>
          <p:cNvSpPr/>
          <p:nvPr/>
        </p:nvSpPr>
        <p:spPr>
          <a:xfrm>
            <a:off x="32582671" y="5560855"/>
            <a:ext cx="10780068" cy="52149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"/>
          <p:cNvSpPr/>
          <p:nvPr/>
        </p:nvSpPr>
        <p:spPr>
          <a:xfrm>
            <a:off x="32604329" y="26387765"/>
            <a:ext cx="10758411" cy="60891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32686993" y="26524903"/>
            <a:ext cx="10620455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[1] </a:t>
            </a:r>
            <a:r>
              <a:rPr lang="en-US" sz="16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S. Luo, M. Jiang, S. Zhang, J. Zhu, S. Yu, I. Dominguez Silva, T. Wang, E. Rouse, B. Zhou, H. Yuk, X. Zhou, and H. Su, “Experiment-free exoskeleton assistance via learning in simulation,” </a:t>
            </a:r>
            <a:r>
              <a:rPr lang="en-US" sz="1600" b="1" i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Nature</a:t>
            </a:r>
            <a:r>
              <a:rPr lang="en-US" sz="16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, vol. 630, no. 8016, pp. 353–359, Jun. 2024. (This work)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[2] Luo, Shuzhen, et al. "Robust Walking Control of a Lower Limb Rehabilitation Exoskeleton Coupled with a Musculoskeletal Model via Deep Reinforcement Learning." </a:t>
            </a:r>
            <a:r>
              <a:rPr lang="en-US" sz="1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Journal of </a:t>
            </a:r>
            <a:r>
              <a:rPr lang="en-US" sz="1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neuroengineering</a:t>
            </a:r>
            <a:r>
              <a:rPr lang="en-US" sz="1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rehabilitation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(2023).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[3] H. Su, ... &amp; G. S. Fischer, (2014). Piezoelectrically actuated robotic system for MRI-guided prostate percutaneous therapy. IEEE/ASME transactions on mechatronics, 20(4), 1920-1932.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[4] H. Su, et al. "Physical human–robot interaction for clinical care in infectious environments." Nature Machine Intelligence 3.3 (2021): 184-186.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[5] Yu, Huang, Lynn, Sayd, Silivanov, Park, Tian, Su. Design and Control of a High-Torque and Highly-Backdrivable Hybrid Soft Exoskeleton for Knee Injury Prevention during Squatting. </a:t>
            </a:r>
            <a:r>
              <a:rPr lang="en-US" sz="1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IEEE Robotics and Automation Letters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2019</a:t>
            </a:r>
            <a:endParaRPr sz="16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[6] Yu, Huang, Yang, Jiao, Yang, Chen, Yi, Su. Quasi-direct drive actuation for a lightweight hip exoskeleton with high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backdrivability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high bandwidth</a:t>
            </a:r>
            <a:r>
              <a:rPr lang="en-US" sz="1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IEEE Transactions on Mechatronics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2020. </a:t>
            </a:r>
            <a:r>
              <a:rPr lang="en-US" sz="16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(Best student paper award)</a:t>
            </a:r>
            <a:endParaRPr sz="16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[7] Huang, Zhang, Yu, MacLean, Zhu, Di Lallo, Jiao, Bulea, Zheng, &amp; Su, Modeling and Stiffness-based Continuous Torque Control of Lightweight Quasi-Direct-Drive Knee Exoskeletons for Versatile Walking Assistance, </a:t>
            </a:r>
            <a:r>
              <a:rPr lang="en-US" sz="1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IEEE Transactions on Robotics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2022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[8]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Zhu, Jiao, Dominguez, Yu and Su, "Design and Backdrivability Modeling of a Portable High Torque Robotic Knee Prosthesis With Intrinsic Compliance for Agile Activities," in IEEE/ASME Transactions on Mechatronics, vol. 27, no. 4, pp. 1837-1845, Aug. 2022 </a:t>
            </a:r>
            <a:r>
              <a:rPr lang="en-US" sz="16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(2022 Best Paper in Mechatronics Award)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</a:p>
          <a:p>
            <a:pPr algn="just"/>
            <a:r>
              <a:rPr lang="en-US" sz="1600" dirty="0">
                <a:solidFill>
                  <a:schemeClr val="dk1"/>
                </a:solidFill>
              </a:rPr>
              <a:t>[9] Slade, </a:t>
            </a:r>
            <a:r>
              <a:rPr lang="en-US" sz="1600" dirty="0" err="1">
                <a:solidFill>
                  <a:schemeClr val="dk1"/>
                </a:solidFill>
              </a:rPr>
              <a:t>Kochenderfer</a:t>
            </a:r>
            <a:r>
              <a:rPr lang="en-US" sz="1600" dirty="0">
                <a:solidFill>
                  <a:schemeClr val="dk1"/>
                </a:solidFill>
              </a:rPr>
              <a:t>, </a:t>
            </a:r>
            <a:r>
              <a:rPr lang="en-US" sz="1600" dirty="0" err="1">
                <a:solidFill>
                  <a:schemeClr val="dk1"/>
                </a:solidFill>
              </a:rPr>
              <a:t>Delp</a:t>
            </a:r>
            <a:r>
              <a:rPr lang="en-US" sz="1600" dirty="0">
                <a:solidFill>
                  <a:schemeClr val="dk1"/>
                </a:solidFill>
              </a:rPr>
              <a:t> and Collins. Personalizing exoskeleton assistance while walking in the real world. </a:t>
            </a:r>
            <a:r>
              <a:rPr lang="en-US" sz="1600" i="1" dirty="0">
                <a:solidFill>
                  <a:schemeClr val="dk1"/>
                </a:solidFill>
              </a:rPr>
              <a:t>Nature</a:t>
            </a:r>
            <a:r>
              <a:rPr lang="en-US" sz="1600" dirty="0">
                <a:solidFill>
                  <a:schemeClr val="dk1"/>
                </a:solidFill>
              </a:rPr>
              <a:t> 610, 277-282 (2022).</a:t>
            </a:r>
          </a:p>
          <a:p>
            <a:pPr algn="just"/>
            <a:r>
              <a:rPr lang="en-US" sz="1600" dirty="0">
                <a:solidFill>
                  <a:schemeClr val="dk1"/>
                </a:solidFill>
              </a:rPr>
              <a:t>[10] H. Su, K. Kwok, K. Cleary, J. Desai, I. </a:t>
            </a:r>
            <a:r>
              <a:rPr lang="en-US" sz="1600" dirty="0" err="1">
                <a:solidFill>
                  <a:schemeClr val="dk1"/>
                </a:solidFill>
              </a:rPr>
              <a:t>Iordachita</a:t>
            </a:r>
            <a:r>
              <a:rPr lang="en-US" sz="1600" dirty="0">
                <a:solidFill>
                  <a:schemeClr val="dk1"/>
                </a:solidFill>
              </a:rPr>
              <a:t>, C. Cavusoglu, G.S. Fischer, "State of the Art and Future Opportunities in MRI-Guided Robot-Assisted Surgery and Interventions," in Proceedings of the IEEE, vol. 110, no. 7, pp. 968-992, Jul. 2022</a:t>
            </a:r>
            <a:endParaRPr sz="1600" dirty="0"/>
          </a:p>
        </p:txBody>
      </p:sp>
      <p:sp>
        <p:nvSpPr>
          <p:cNvPr id="73" name="Google Shape;73;p1"/>
          <p:cNvSpPr/>
          <p:nvPr/>
        </p:nvSpPr>
        <p:spPr>
          <a:xfrm>
            <a:off x="13144190" y="3200988"/>
            <a:ext cx="20447620" cy="127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92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Biomechatronics and Intelligent Robotics lab, Department of Mechanical and Aerospace Engineering, North Carolina State University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92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Joint NCSU/UNC Department of Biomedical Engineering, North Carolina State University, Raleigh, NC, 27695; University of North Carolina at Chapel Hill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92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Mechanical Engineering and Materials Science, Duke University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0" baseline="30000" dirty="0">
                <a:solidFill>
                  <a:schemeClr val="dk1"/>
                </a:solidFill>
              </a:rPr>
              <a:t>4</a:t>
            </a:r>
            <a:r>
              <a:rPr lang="en-US" sz="1920" dirty="0">
                <a:solidFill>
                  <a:schemeClr val="dk1"/>
                </a:solidFill>
              </a:rPr>
              <a:t>Department of Neurosurgery, Duke University School of Medicine</a:t>
            </a:r>
          </a:p>
        </p:txBody>
      </p:sp>
      <p:sp>
        <p:nvSpPr>
          <p:cNvPr id="84" name="Google Shape;84;p1"/>
          <p:cNvSpPr/>
          <p:nvPr/>
        </p:nvSpPr>
        <p:spPr>
          <a:xfrm>
            <a:off x="11363462" y="20026797"/>
            <a:ext cx="10337308" cy="124500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32579100" y="4829336"/>
            <a:ext cx="10780068" cy="731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chemeClr val="bg1"/>
                </a:solidFill>
                <a:latin typeface="Arial"/>
                <a:ea typeface="Arial"/>
              </a:rPr>
              <a:t>Opportunity: Snake-like Robot for Microsurgery</a:t>
            </a:r>
            <a:endParaRPr lang="en-US" sz="3200" b="1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11" name="Google Shape;111;p1"/>
          <p:cNvSpPr txBox="1"/>
          <p:nvPr/>
        </p:nvSpPr>
        <p:spPr>
          <a:xfrm>
            <a:off x="11467590" y="26533991"/>
            <a:ext cx="10154460" cy="5780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Physics-informed modeling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28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data-driven learning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1311275" lvl="4" indent="-396875" algn="just">
              <a:lnSpc>
                <a:spcPct val="120000"/>
              </a:lnSpc>
              <a:buClr>
                <a:schemeClr val="dk1"/>
              </a:buClr>
              <a:buSzPts val="264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Physics-informed modeling of human musculoskeletal dynamics, exoskeleton, and human-robot interaction</a:t>
            </a:r>
          </a:p>
          <a:p>
            <a:pPr marL="1311275" lvl="4" indent="-396875" algn="just">
              <a:lnSpc>
                <a:spcPct val="120000"/>
              </a:lnSpc>
              <a:buClr>
                <a:schemeClr val="dk1"/>
              </a:buClr>
              <a:buSzPts val="264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Data-driven learning through publicly available human kinematic motion capture dataset</a:t>
            </a:r>
            <a:endParaRPr lang="en-US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1480" indent="-411480" algn="just">
              <a:lnSpc>
                <a:spcPct val="120000"/>
              </a:lnSpc>
              <a:buClr>
                <a:schemeClr val="dk1"/>
              </a:buClr>
              <a:buSzPts val="264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Three networks are </a:t>
            </a:r>
            <a:r>
              <a:rPr lang="en-US" sz="2800" dirty="0">
                <a:solidFill>
                  <a:srgbClr val="00B050"/>
                </a:solidFill>
              </a:rPr>
              <a:t>trained simultaneously in co-evolution</a:t>
            </a:r>
            <a:r>
              <a:rPr lang="en-US" sz="2800" dirty="0">
                <a:solidFill>
                  <a:schemeClr val="dk1"/>
                </a:solidFill>
              </a:rPr>
              <a:t>:</a:t>
            </a:r>
          </a:p>
          <a:p>
            <a:pPr marL="1311275" lvl="4" indent="-396875" algn="just">
              <a:lnSpc>
                <a:spcPct val="120000"/>
              </a:lnSpc>
              <a:buClr>
                <a:schemeClr val="dk1"/>
              </a:buClr>
              <a:buSzPts val="264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Motion imitation network</a:t>
            </a:r>
          </a:p>
          <a:p>
            <a:pPr marL="1311275" lvl="4" indent="-396875" algn="just">
              <a:lnSpc>
                <a:spcPct val="120000"/>
              </a:lnSpc>
              <a:buClr>
                <a:schemeClr val="dk1"/>
              </a:buClr>
              <a:buSzPts val="264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Muscle coordination network</a:t>
            </a:r>
          </a:p>
          <a:p>
            <a:pPr marL="1311275" lvl="4" indent="-396875" algn="just">
              <a:lnSpc>
                <a:spcPct val="120000"/>
              </a:lnSpc>
              <a:buClr>
                <a:schemeClr val="dk1"/>
              </a:buClr>
              <a:buSzPts val="264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Exoskeleton control network</a:t>
            </a: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r>
              <a:rPr lang="en-US" sz="2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Dynamics randomization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was used to </a:t>
            </a:r>
            <a:r>
              <a:rPr lang="en-US" sz="28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facilitate Sim-to-real transfer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the trained control policy</a:t>
            </a: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142" name="Google Shape;142;p1" descr="Logos | ACL Administration for Community Li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64349" y="2296583"/>
            <a:ext cx="2958255" cy="148259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"/>
          <p:cNvSpPr txBox="1"/>
          <p:nvPr/>
        </p:nvSpPr>
        <p:spPr>
          <a:xfrm>
            <a:off x="5014057" y="2920073"/>
            <a:ext cx="335029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This work is supported by the National Science Foundation grant</a:t>
            </a:r>
            <a:endParaRPr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5740" marR="0" lvl="0" indent="-20574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CAREER (</a:t>
            </a:r>
            <a:r>
              <a:rPr lang="en-US" sz="1600" dirty="0">
                <a:solidFill>
                  <a:srgbClr val="1D1C1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Lato"/>
              </a:rPr>
              <a:t>CMMI 1944655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) </a:t>
            </a:r>
            <a:endParaRPr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5740" marR="0" lvl="0" indent="-20574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NRI (1830613) </a:t>
            </a:r>
            <a:endParaRPr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5740" marR="0" lvl="0" indent="-205740" algn="just" rtl="0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260"/>
              <a:buFont typeface="Arial"/>
              <a:buChar char="•"/>
            </a:pPr>
            <a:r>
              <a:rPr lang="en-US" sz="1600" dirty="0">
                <a:solidFill>
                  <a:srgbClr val="1D1C1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Lato"/>
              </a:rPr>
              <a:t>Future of Work (2026622)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44" name="Google Shape;144;p1"/>
          <p:cNvSpPr txBox="1"/>
          <p:nvPr/>
        </p:nvSpPr>
        <p:spPr>
          <a:xfrm>
            <a:off x="8354073" y="3838097"/>
            <a:ext cx="331310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This work is also supported by the NIDILRR grant 90DPGE0019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" name="Google Shape;60;p1">
            <a:extLst>
              <a:ext uri="{FF2B5EF4-FFF2-40B4-BE49-F238E27FC236}">
                <a16:creationId xmlns:a16="http://schemas.microsoft.com/office/drawing/2014/main" id="{7AEEE5DE-1770-7042-9C97-7B100BE281CC}"/>
              </a:ext>
            </a:extLst>
          </p:cNvPr>
          <p:cNvSpPr/>
          <p:nvPr/>
        </p:nvSpPr>
        <p:spPr>
          <a:xfrm>
            <a:off x="589969" y="26591646"/>
            <a:ext cx="10407263" cy="10055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altLang="zh-CN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uasi Direct Drive</a:t>
            </a: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Actuation Paradigm </a:t>
            </a:r>
          </a:p>
        </p:txBody>
      </p:sp>
      <p:sp>
        <p:nvSpPr>
          <p:cNvPr id="3" name="Google Shape;61;p1">
            <a:extLst>
              <a:ext uri="{FF2B5EF4-FFF2-40B4-BE49-F238E27FC236}">
                <a16:creationId xmlns:a16="http://schemas.microsoft.com/office/drawing/2014/main" id="{53BBC739-673C-A06D-82EE-47C316D48520}"/>
              </a:ext>
            </a:extLst>
          </p:cNvPr>
          <p:cNvSpPr/>
          <p:nvPr/>
        </p:nvSpPr>
        <p:spPr>
          <a:xfrm>
            <a:off x="604190" y="27585546"/>
            <a:ext cx="10361776" cy="48913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85;p1">
            <a:extLst>
              <a:ext uri="{FF2B5EF4-FFF2-40B4-BE49-F238E27FC236}">
                <a16:creationId xmlns:a16="http://schemas.microsoft.com/office/drawing/2014/main" id="{D0FB74D7-B3A4-3E52-CB7B-32B7DE0CF746}"/>
              </a:ext>
            </a:extLst>
          </p:cNvPr>
          <p:cNvSpPr/>
          <p:nvPr/>
        </p:nvSpPr>
        <p:spPr>
          <a:xfrm>
            <a:off x="22003685" y="4820375"/>
            <a:ext cx="10335993" cy="10055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Significant Energetic Cost Reductions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 Versatile Activities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23;p1">
            <a:extLst>
              <a:ext uri="{FF2B5EF4-FFF2-40B4-BE49-F238E27FC236}">
                <a16:creationId xmlns:a16="http://schemas.microsoft.com/office/drawing/2014/main" id="{D15D0E47-9BCD-D7AE-0518-97CDE87A29E9}"/>
              </a:ext>
            </a:extLst>
          </p:cNvPr>
          <p:cNvSpPr txBox="1"/>
          <p:nvPr/>
        </p:nvSpPr>
        <p:spPr>
          <a:xfrm>
            <a:off x="22185218" y="5893153"/>
            <a:ext cx="10154460" cy="812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r>
              <a:rPr lang="en-US" sz="264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human subject (5 males, 3 females) experiments utilizing a lightweight, untethered and compliant hip exoskeleton</a:t>
            </a: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r>
              <a:rPr lang="en-US" sz="264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Reduced significant metabolic cost by 24.3% for walking, 15.2% for running, and 14.5% for stair climbing</a:t>
            </a:r>
            <a:endParaRPr lang="en-US" sz="2640" dirty="0">
              <a:solidFill>
                <a:schemeClr val="dk1"/>
              </a:solidFill>
            </a:endParaRP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endParaRPr lang="en-US" sz="2640" dirty="0">
              <a:solidFill>
                <a:schemeClr val="dk1"/>
              </a:solidFill>
            </a:endParaRP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endParaRPr lang="en-US" sz="2640" dirty="0">
              <a:solidFill>
                <a:schemeClr val="dk1"/>
              </a:solidFill>
            </a:endParaRP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endParaRPr lang="en-US" sz="2640" dirty="0">
              <a:solidFill>
                <a:schemeClr val="dk1"/>
              </a:solidFill>
            </a:endParaRP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endParaRPr lang="en-US" sz="2640" dirty="0">
              <a:solidFill>
                <a:schemeClr val="dk1"/>
              </a:solidFill>
            </a:endParaRP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endParaRPr lang="en-US" sz="2640" dirty="0">
              <a:solidFill>
                <a:schemeClr val="dk1"/>
              </a:solidFill>
            </a:endParaRP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endParaRPr lang="en-US" sz="2640" dirty="0">
              <a:solidFill>
                <a:schemeClr val="dk1"/>
              </a:solidFill>
            </a:endParaRP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endParaRPr lang="en-US" sz="2640" dirty="0">
              <a:solidFill>
                <a:schemeClr val="dk1"/>
              </a:solidFill>
            </a:endParaRP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endParaRPr lang="en-US" sz="2640" dirty="0">
              <a:solidFill>
                <a:schemeClr val="dk1"/>
              </a:solidFill>
            </a:endParaRP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endParaRPr lang="en-US" sz="2640" dirty="0">
              <a:solidFill>
                <a:schemeClr val="dk1"/>
              </a:solidFill>
            </a:endParaRPr>
          </a:p>
          <a:p>
            <a:pPr marL="411480" marR="0" lvl="0" indent="-41148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endParaRPr lang="en-US" sz="2640" dirty="0">
              <a:solidFill>
                <a:schemeClr val="dk1"/>
              </a:solidFill>
            </a:endParaRPr>
          </a:p>
          <a:p>
            <a:pPr marL="411480" marR="0" lvl="0" indent="-41148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</a:pPr>
            <a:r>
              <a:rPr lang="en-US" sz="2640" dirty="0">
                <a:solidFill>
                  <a:schemeClr val="dk1"/>
                </a:solidFill>
              </a:rPr>
              <a:t>Provides smooth transitions between different activities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4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63;p1">
            <a:extLst>
              <a:ext uri="{FF2B5EF4-FFF2-40B4-BE49-F238E27FC236}">
                <a16:creationId xmlns:a16="http://schemas.microsoft.com/office/drawing/2014/main" id="{542376B0-26FD-0E11-3396-ACD1FA52B5AA}"/>
              </a:ext>
            </a:extLst>
          </p:cNvPr>
          <p:cNvSpPr/>
          <p:nvPr/>
        </p:nvSpPr>
        <p:spPr>
          <a:xfrm>
            <a:off x="11361355" y="4821121"/>
            <a:ext cx="10335994" cy="10079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Experiment-free Learning of Exoskeleton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Controller In Simulation</a:t>
            </a:r>
            <a:endParaRPr lang="en-US" dirty="0"/>
          </a:p>
        </p:txBody>
      </p:sp>
      <p:sp>
        <p:nvSpPr>
          <p:cNvPr id="24" name="Google Shape;83;p1">
            <a:extLst>
              <a:ext uri="{FF2B5EF4-FFF2-40B4-BE49-F238E27FC236}">
                <a16:creationId xmlns:a16="http://schemas.microsoft.com/office/drawing/2014/main" id="{56B3E517-A99F-CE07-43DE-896A37EA3A04}"/>
              </a:ext>
            </a:extLst>
          </p:cNvPr>
          <p:cNvSpPr/>
          <p:nvPr/>
        </p:nvSpPr>
        <p:spPr>
          <a:xfrm>
            <a:off x="11357785" y="5829049"/>
            <a:ext cx="10335994" cy="14097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Google Shape;111;p1">
                <a:extLst>
                  <a:ext uri="{FF2B5EF4-FFF2-40B4-BE49-F238E27FC236}">
                    <a16:creationId xmlns:a16="http://schemas.microsoft.com/office/drawing/2014/main" id="{B21C3F52-D51C-051E-3980-AA7D72509879}"/>
                  </a:ext>
                </a:extLst>
              </p:cNvPr>
              <p:cNvSpPr txBox="1"/>
              <p:nvPr/>
            </p:nvSpPr>
            <p:spPr>
              <a:xfrm>
                <a:off x="11450087" y="9961471"/>
                <a:ext cx="10169170" cy="9916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11480" marR="0" lvl="0" indent="-411480" algn="just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640"/>
                  <a:buFont typeface="Arial"/>
                  <a:buChar char="•"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Drawbacks of state-of-the-art methods to get exoskeleton controllers:</a:t>
                </a:r>
              </a:p>
              <a:p>
                <a:pPr marL="1311275" lvl="4" indent="-396875" algn="just">
                  <a:lnSpc>
                    <a:spcPct val="120000"/>
                  </a:lnSpc>
                  <a:buClr>
                    <a:schemeClr val="dk1"/>
                  </a:buClr>
                  <a:buSzPts val="2640"/>
                  <a:buFont typeface="Arial"/>
                  <a:buChar char="•"/>
                </a:pPr>
                <a:r>
                  <a:rPr lang="en-US" sz="2800" dirty="0">
                    <a:solidFill>
                      <a:schemeClr val="dk1"/>
                    </a:solidFill>
                  </a:rPr>
                  <a:t>Requires intensive human experiments for training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 This adds formidable cost when applied to another activity or participant</a:t>
                </a:r>
              </a:p>
              <a:p>
                <a:pPr marL="1311275" lvl="4" indent="-396875" algn="just">
                  <a:lnSpc>
                    <a:spcPct val="120000"/>
                  </a:lnSpc>
                  <a:buClr>
                    <a:schemeClr val="dk1"/>
                  </a:buClr>
                  <a:buSzPts val="2640"/>
                  <a:buFont typeface="Arial"/>
                  <a:buChar char="•"/>
                </a:pPr>
                <a:r>
                  <a:rPr lang="en-US" sz="2800" dirty="0">
                    <a:solidFill>
                      <a:schemeClr val="dk1"/>
                    </a:solidFill>
                  </a:rPr>
                  <a:t>Typically for a single activity with steady-state motion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chemeClr val="dk1"/>
                    </a:solidFill>
                  </a:rPr>
                  <a:t> It cannot handle versatile activities or transitions between different activities</a:t>
                </a:r>
              </a:p>
              <a:p>
                <a:pPr marL="411480" marR="0" lvl="0" indent="-411480" algn="just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640"/>
                  <a:buFont typeface="Arial"/>
                  <a:buChar char="•"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Learning controllers entirely in simulation eliminates the need for human experiments. However, it is still unavailable for wearable robotics</a:t>
                </a:r>
                <a:r>
                  <a:rPr lang="zh-CN" alt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altLang="zh-CN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community</a:t>
                </a: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. Key challenges are:</a:t>
                </a:r>
              </a:p>
              <a:p>
                <a:pPr marL="1311275" lvl="4" indent="-396875" algn="just">
                  <a:lnSpc>
                    <a:spcPct val="120000"/>
                  </a:lnSpc>
                  <a:buClr>
                    <a:schemeClr val="dk1"/>
                  </a:buClr>
                  <a:buSzPts val="2640"/>
                  <a:buFont typeface="Arial"/>
                  <a:buChar char="•"/>
                </a:pPr>
                <a:r>
                  <a:rPr lang="en-US" sz="2800" dirty="0">
                    <a:solidFill>
                      <a:schemeClr val="dk1"/>
                    </a:solidFill>
                  </a:rPr>
                  <a:t>Incorporating controller design in the simulation</a:t>
                </a:r>
              </a:p>
              <a:p>
                <a:pPr marL="1311275" lvl="4" indent="-396875" algn="just">
                  <a:lnSpc>
                    <a:spcPct val="120000"/>
                  </a:lnSpc>
                  <a:buClr>
                    <a:schemeClr val="dk1"/>
                  </a:buClr>
                  <a:buSzPts val="2640"/>
                  <a:buFont typeface="Arial"/>
                  <a:buChar char="•"/>
                </a:pPr>
                <a:r>
                  <a:rPr lang="en-US" sz="280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Incorporating human-robot interaction in the simulation</a:t>
                </a:r>
                <a:endParaRPr lang="en-US" sz="264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411480" indent="-411480" algn="just">
                  <a:lnSpc>
                    <a:spcPct val="120000"/>
                  </a:lnSpc>
                  <a:buClr>
                    <a:schemeClr val="dk1"/>
                  </a:buClr>
                  <a:buSzPts val="2640"/>
                  <a:buFont typeface="Arial"/>
                  <a:buChar char="•"/>
                </a:pPr>
                <a:r>
                  <a:rPr lang="en-US" sz="2800" u="sng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Proposed Solution</a:t>
                </a: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:</a:t>
                </a:r>
                <a:endParaRPr lang="en-US" sz="2800" dirty="0">
                  <a:solidFill>
                    <a:schemeClr val="dk1"/>
                  </a:solidFill>
                </a:endParaRPr>
              </a:p>
              <a:p>
                <a:pPr marL="1311275" lvl="4" indent="-396875" algn="just">
                  <a:lnSpc>
                    <a:spcPct val="120000"/>
                  </a:lnSpc>
                  <a:buClr>
                    <a:schemeClr val="dk1"/>
                  </a:buClr>
                  <a:buSzPts val="2640"/>
                  <a:buFont typeface="Arial"/>
                  <a:buChar char="•"/>
                </a:pPr>
                <a:r>
                  <a:rPr lang="en-US" sz="2800" dirty="0">
                    <a:solidFill>
                      <a:srgbClr val="00B050"/>
                    </a:solidFill>
                  </a:rPr>
                  <a:t>Eliminates the need</a:t>
                </a:r>
                <a:r>
                  <a:rPr lang="en-US" sz="2800" dirty="0">
                    <a:solidFill>
                      <a:schemeClr val="dk1"/>
                    </a:solidFill>
                  </a:rPr>
                  <a:t> for human experiments, learns the exoskeleton controller </a:t>
                </a:r>
                <a:r>
                  <a:rPr lang="en-US" sz="2800" dirty="0">
                    <a:solidFill>
                      <a:srgbClr val="00B050"/>
                    </a:solidFill>
                  </a:rPr>
                  <a:t>purely from simulation</a:t>
                </a:r>
                <a:r>
                  <a:rPr lang="en-US" sz="2800" dirty="0">
                    <a:solidFill>
                      <a:schemeClr val="dk1"/>
                    </a:solidFill>
                  </a:rPr>
                  <a:t>, and provides </a:t>
                </a:r>
                <a:r>
                  <a:rPr lang="en-US" sz="2800" dirty="0">
                    <a:solidFill>
                      <a:srgbClr val="00B050"/>
                    </a:solidFill>
                  </a:rPr>
                  <a:t>immediate energetic benefit</a:t>
                </a:r>
                <a:r>
                  <a:rPr lang="en-US" sz="2800" dirty="0">
                    <a:solidFill>
                      <a:schemeClr val="dk1"/>
                    </a:solidFill>
                  </a:rPr>
                  <a:t> to humans</a:t>
                </a:r>
              </a:p>
              <a:p>
                <a:pPr marL="1311275" lvl="4" indent="-396875" algn="just">
                  <a:lnSpc>
                    <a:spcPct val="120000"/>
                  </a:lnSpc>
                  <a:buClr>
                    <a:schemeClr val="dk1"/>
                  </a:buClr>
                  <a:buSzPts val="2640"/>
                  <a:buFont typeface="Arial"/>
                  <a:buChar char="•"/>
                </a:pPr>
                <a:r>
                  <a:rPr lang="en-US" sz="2800" dirty="0">
                    <a:solidFill>
                      <a:schemeClr val="dk1"/>
                    </a:solidFill>
                  </a:rPr>
                  <a:t>Provides </a:t>
                </a:r>
                <a:r>
                  <a:rPr lang="en-US" sz="2800" dirty="0">
                    <a:solidFill>
                      <a:srgbClr val="00B050"/>
                    </a:solidFill>
                  </a:rPr>
                  <a:t>synergistic assistance</a:t>
                </a:r>
                <a:r>
                  <a:rPr lang="en-US" sz="2800" dirty="0">
                    <a:solidFill>
                      <a:schemeClr val="dk1"/>
                    </a:solidFill>
                  </a:rPr>
                  <a:t> to different subjects for walking, running and stair-climbing</a:t>
                </a:r>
              </a:p>
            </p:txBody>
          </p:sp>
        </mc:Choice>
        <mc:Fallback xmlns="">
          <p:sp>
            <p:nvSpPr>
              <p:cNvPr id="25" name="Google Shape;111;p1">
                <a:extLst>
                  <a:ext uri="{FF2B5EF4-FFF2-40B4-BE49-F238E27FC236}">
                    <a16:creationId xmlns:a16="http://schemas.microsoft.com/office/drawing/2014/main" id="{B21C3F52-D51C-051E-3980-AA7D72509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0087" y="9961471"/>
                <a:ext cx="10169170" cy="9916520"/>
              </a:xfrm>
              <a:prstGeom prst="rect">
                <a:avLst/>
              </a:prstGeom>
              <a:blipFill>
                <a:blip r:embed="rId8"/>
                <a:stretch>
                  <a:fillRect l="-899" t="-246" r="-1259" b="-2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" name="Picture 78">
            <a:extLst>
              <a:ext uri="{FF2B5EF4-FFF2-40B4-BE49-F238E27FC236}">
                <a16:creationId xmlns:a16="http://schemas.microsoft.com/office/drawing/2014/main" id="{E4D814FB-8E42-B29F-0B6D-711942D6B3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764" t="79306"/>
          <a:stretch/>
        </p:blipFill>
        <p:spPr>
          <a:xfrm>
            <a:off x="35904688" y="1837720"/>
            <a:ext cx="6313263" cy="378980"/>
          </a:xfrm>
          <a:prstGeom prst="rect">
            <a:avLst/>
          </a:prstGeom>
        </p:spPr>
      </p:pic>
      <p:sp>
        <p:nvSpPr>
          <p:cNvPr id="89" name="Google Shape;107;p1">
            <a:extLst>
              <a:ext uri="{FF2B5EF4-FFF2-40B4-BE49-F238E27FC236}">
                <a16:creationId xmlns:a16="http://schemas.microsoft.com/office/drawing/2014/main" id="{858561E5-B1CF-76EE-A58C-13859C5F590A}"/>
              </a:ext>
            </a:extLst>
          </p:cNvPr>
          <p:cNvSpPr/>
          <p:nvPr/>
        </p:nvSpPr>
        <p:spPr>
          <a:xfrm>
            <a:off x="36202911" y="3961608"/>
            <a:ext cx="15865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Junxi Zhu</a:t>
            </a:r>
            <a:endParaRPr sz="1100" dirty="0"/>
          </a:p>
        </p:txBody>
      </p:sp>
      <p:sp>
        <p:nvSpPr>
          <p:cNvPr id="90" name="Google Shape;107;p1">
            <a:extLst>
              <a:ext uri="{FF2B5EF4-FFF2-40B4-BE49-F238E27FC236}">
                <a16:creationId xmlns:a16="http://schemas.microsoft.com/office/drawing/2014/main" id="{2EAEBCC2-785D-99C2-7A74-EF06F61B6C93}"/>
              </a:ext>
            </a:extLst>
          </p:cNvPr>
          <p:cNvSpPr/>
          <p:nvPr/>
        </p:nvSpPr>
        <p:spPr>
          <a:xfrm>
            <a:off x="40357431" y="3971822"/>
            <a:ext cx="151765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Ivan Lopez</a:t>
            </a:r>
            <a:endParaRPr sz="1100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76AC5A94-ECD3-FB16-939B-2A5116705F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027" t="1037" b="21699"/>
          <a:stretch/>
        </p:blipFill>
        <p:spPr>
          <a:xfrm>
            <a:off x="37569571" y="392670"/>
            <a:ext cx="2983495" cy="1415010"/>
          </a:xfrm>
          <a:prstGeom prst="rect">
            <a:avLst/>
          </a:prstGeom>
        </p:spPr>
      </p:pic>
      <p:pic>
        <p:nvPicPr>
          <p:cNvPr id="38" name="Google Shape;82;p1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156DD4F8-66F5-55EE-2F82-5B2F892967C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894698" y="2477715"/>
            <a:ext cx="1199488" cy="14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07;p1">
            <a:extLst>
              <a:ext uri="{FF2B5EF4-FFF2-40B4-BE49-F238E27FC236}">
                <a16:creationId xmlns:a16="http://schemas.microsoft.com/office/drawing/2014/main" id="{2EBFEC65-549A-44E4-47E0-61C9D5762E61}"/>
              </a:ext>
            </a:extLst>
          </p:cNvPr>
          <p:cNvSpPr/>
          <p:nvPr/>
        </p:nvSpPr>
        <p:spPr>
          <a:xfrm>
            <a:off x="41935668" y="3961608"/>
            <a:ext cx="115851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Hao Su </a:t>
            </a:r>
            <a:endParaRPr sz="1100" dirty="0"/>
          </a:p>
        </p:txBody>
      </p:sp>
      <p:pic>
        <p:nvPicPr>
          <p:cNvPr id="11" name="Picture 2" descr="Joint BME">
            <a:extLst>
              <a:ext uri="{FF2B5EF4-FFF2-40B4-BE49-F238E27FC236}">
                <a16:creationId xmlns:a16="http://schemas.microsoft.com/office/drawing/2014/main" id="{859EBD8F-F00F-645F-ACCE-604540330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9"/>
          <a:stretch/>
        </p:blipFill>
        <p:spPr bwMode="auto">
          <a:xfrm>
            <a:off x="701434" y="2204052"/>
            <a:ext cx="4228347" cy="14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A2C89A-DF5B-4E75-3EFA-533989C723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947"/>
          <a:stretch/>
        </p:blipFill>
        <p:spPr>
          <a:xfrm>
            <a:off x="717996" y="8063645"/>
            <a:ext cx="10219213" cy="2648319"/>
          </a:xfrm>
          <a:prstGeom prst="rect">
            <a:avLst/>
          </a:prstGeom>
        </p:spPr>
      </p:pic>
      <p:sp>
        <p:nvSpPr>
          <p:cNvPr id="10" name="Google Shape;107;p1">
            <a:extLst>
              <a:ext uri="{FF2B5EF4-FFF2-40B4-BE49-F238E27FC236}">
                <a16:creationId xmlns:a16="http://schemas.microsoft.com/office/drawing/2014/main" id="{A7261D3F-3A4F-98D8-1CFF-4E3EBF6162E4}"/>
              </a:ext>
            </a:extLst>
          </p:cNvPr>
          <p:cNvSpPr/>
          <p:nvPr/>
        </p:nvSpPr>
        <p:spPr>
          <a:xfrm>
            <a:off x="37386567" y="3951766"/>
            <a:ext cx="19964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Menghan</a:t>
            </a:r>
            <a:endParaRPr lang="en-US" sz="18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Jiang</a:t>
            </a:r>
            <a:endParaRPr lang="en-US" sz="1100" dirty="0"/>
          </a:p>
        </p:txBody>
      </p:sp>
      <p:pic>
        <p:nvPicPr>
          <p:cNvPr id="46" name="Picture 2" descr="Downloads :: NC State Brand">
            <a:extLst>
              <a:ext uri="{FF2B5EF4-FFF2-40B4-BE49-F238E27FC236}">
                <a16:creationId xmlns:a16="http://schemas.microsoft.com/office/drawing/2014/main" id="{A67A6264-4D86-180B-02AB-6EACB9657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10319" r="10022" b="8968"/>
          <a:stretch/>
        </p:blipFill>
        <p:spPr bwMode="auto">
          <a:xfrm>
            <a:off x="606736" y="276211"/>
            <a:ext cx="4123729" cy="195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Joint BME">
            <a:extLst>
              <a:ext uri="{FF2B5EF4-FFF2-40B4-BE49-F238E27FC236}">
                <a16:creationId xmlns:a16="http://schemas.microsoft.com/office/drawing/2014/main" id="{61627A20-E0CE-887C-E1F9-814FD9A99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50379"/>
          <a:stretch/>
        </p:blipFill>
        <p:spPr bwMode="auto">
          <a:xfrm>
            <a:off x="1013746" y="3682781"/>
            <a:ext cx="3509313" cy="7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Google Shape;85;p1">
            <a:extLst>
              <a:ext uri="{FF2B5EF4-FFF2-40B4-BE49-F238E27FC236}">
                <a16:creationId xmlns:a16="http://schemas.microsoft.com/office/drawing/2014/main" id="{05CB18C4-E2AC-82CE-7131-61177E81CF5C}"/>
              </a:ext>
            </a:extLst>
          </p:cNvPr>
          <p:cNvSpPr/>
          <p:nvPr/>
        </p:nvSpPr>
        <p:spPr>
          <a:xfrm>
            <a:off x="11353094" y="20030002"/>
            <a:ext cx="10335994" cy="986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Physics-informed And Data-driven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Reinforcement Learning</a:t>
            </a:r>
          </a:p>
        </p:txBody>
      </p:sp>
      <p:sp>
        <p:nvSpPr>
          <p:cNvPr id="12" name="Google Shape;107;p1">
            <a:extLst>
              <a:ext uri="{FF2B5EF4-FFF2-40B4-BE49-F238E27FC236}">
                <a16:creationId xmlns:a16="http://schemas.microsoft.com/office/drawing/2014/main" id="{E3D366F7-3D79-F5B8-E476-E201119992CE}"/>
              </a:ext>
            </a:extLst>
          </p:cNvPr>
          <p:cNvSpPr/>
          <p:nvPr/>
        </p:nvSpPr>
        <p:spPr>
          <a:xfrm>
            <a:off x="38763384" y="3946211"/>
            <a:ext cx="20809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Sainan</a:t>
            </a:r>
            <a:endParaRPr lang="en-US" sz="18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Zhang</a:t>
            </a:r>
            <a:endParaRPr lang="en-US" sz="11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F742D2-3C2D-5A7F-83C0-BA8C456680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783145" y="2481047"/>
            <a:ext cx="1178323" cy="14813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0AC7E94-1293-D9C6-B800-52EB4B0C64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89612" y="2474438"/>
            <a:ext cx="1174727" cy="14813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5E40B2-FF07-5A1A-F6D3-5634202AE6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81946" y="5948508"/>
            <a:ext cx="10218942" cy="39323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2F87285-B502-75D3-9C1D-351312299933}"/>
              </a:ext>
            </a:extLst>
          </p:cNvPr>
          <p:cNvSpPr txBox="1"/>
          <p:nvPr/>
        </p:nvSpPr>
        <p:spPr>
          <a:xfrm>
            <a:off x="13587414" y="19280937"/>
            <a:ext cx="414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[8]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CAB1FC5-275A-FA42-4E4A-262FD450EA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07607" y="7938967"/>
            <a:ext cx="10048581" cy="492967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6E374AC-3A3E-8DB5-0E0A-982CB26BB3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167225" y="13484917"/>
            <a:ext cx="10048580" cy="57905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90B396-084B-3F68-5740-13148EF042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566935" y="2477269"/>
            <a:ext cx="1130487" cy="1481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65068-770A-3467-A6E3-A125A0054D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1009" y="17342737"/>
            <a:ext cx="10464957" cy="8890333"/>
          </a:xfrm>
          <a:prstGeom prst="rect">
            <a:avLst/>
          </a:prstGeom>
        </p:spPr>
      </p:pic>
      <p:pic>
        <p:nvPicPr>
          <p:cNvPr id="7" name="Google Shape;108;p1">
            <a:extLst>
              <a:ext uri="{FF2B5EF4-FFF2-40B4-BE49-F238E27FC236}">
                <a16:creationId xmlns:a16="http://schemas.microsoft.com/office/drawing/2014/main" id="{97DDFACC-FB88-11D2-5C62-78AAD345BCC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 t="19580" b="-1"/>
          <a:stretch/>
        </p:blipFill>
        <p:spPr>
          <a:xfrm>
            <a:off x="818617" y="28103706"/>
            <a:ext cx="10109590" cy="378405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id="{A02DF1A0-289D-23CE-6291-109E30418446}"/>
              </a:ext>
            </a:extLst>
          </p:cNvPr>
          <p:cNvSpPr txBox="1">
            <a:spLocks/>
          </p:cNvSpPr>
          <p:nvPr/>
        </p:nvSpPr>
        <p:spPr>
          <a:xfrm>
            <a:off x="32693973" y="19434862"/>
            <a:ext cx="10555046" cy="287138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dirty="0"/>
              <a:t>Robot development requires intensive human tests: digital clinical trial?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dirty="0"/>
              <a:t>Accelerate translation of AI-powered control into surgical procedures</a:t>
            </a:r>
          </a:p>
          <a:p>
            <a:pPr marL="914400" lvl="7" indent="-457200" algn="just">
              <a:buFont typeface="Arial" panose="020B0604020202020204" pitchFamily="34" charset="0"/>
              <a:buChar char="•"/>
            </a:pPr>
            <a:r>
              <a:rPr lang="en-US" altLang="zh-CN" sz="2800" dirty="0"/>
              <a:t>High fidelity digital twins of human and devices</a:t>
            </a:r>
          </a:p>
          <a:p>
            <a:pPr marL="914400" lvl="7" indent="-457200" algn="just">
              <a:buFont typeface="Arial" panose="020B0604020202020204" pitchFamily="34" charset="0"/>
              <a:buChar char="•"/>
            </a:pPr>
            <a:r>
              <a:rPr lang="en-US" altLang="zh-CN" sz="2800" dirty="0"/>
              <a:t>Sim2Real transfer learning</a:t>
            </a:r>
          </a:p>
        </p:txBody>
      </p:sp>
      <p:pic>
        <p:nvPicPr>
          <p:cNvPr id="21" name="Picture 20" descr="A diagram of a human body&#10;&#10;Description automatically generated">
            <a:extLst>
              <a:ext uri="{FF2B5EF4-FFF2-40B4-BE49-F238E27FC236}">
                <a16:creationId xmlns:a16="http://schemas.microsoft.com/office/drawing/2014/main" id="{1121A1C1-69DB-EDD4-9D1C-D0DFCB27296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83337" y="21097366"/>
            <a:ext cx="10114760" cy="54330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5663C80-F7ED-86E4-1388-47393FE35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4881" y="2472695"/>
            <a:ext cx="1194620" cy="14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FA6B57-0CA0-93EB-87F4-3A22B2CCFD2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394018" y="22114143"/>
            <a:ext cx="10876271" cy="3559506"/>
          </a:xfrm>
          <a:prstGeom prst="rect">
            <a:avLst/>
          </a:prstGeom>
        </p:spPr>
      </p:pic>
      <p:sp>
        <p:nvSpPr>
          <p:cNvPr id="34" name="Google Shape;62;p1">
            <a:extLst>
              <a:ext uri="{FF2B5EF4-FFF2-40B4-BE49-F238E27FC236}">
                <a16:creationId xmlns:a16="http://schemas.microsoft.com/office/drawing/2014/main" id="{6CB1DE63-805D-161A-7699-111188C26BEB}"/>
              </a:ext>
            </a:extLst>
          </p:cNvPr>
          <p:cNvSpPr/>
          <p:nvPr/>
        </p:nvSpPr>
        <p:spPr>
          <a:xfrm>
            <a:off x="32584759" y="11283212"/>
            <a:ext cx="10758411" cy="67904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85;p1">
            <a:extLst>
              <a:ext uri="{FF2B5EF4-FFF2-40B4-BE49-F238E27FC236}">
                <a16:creationId xmlns:a16="http://schemas.microsoft.com/office/drawing/2014/main" id="{1CFBA507-5BC0-B1C1-1B2D-F8A3905A5571}"/>
              </a:ext>
            </a:extLst>
          </p:cNvPr>
          <p:cNvSpPr/>
          <p:nvPr/>
        </p:nvSpPr>
        <p:spPr>
          <a:xfrm>
            <a:off x="32579099" y="11116918"/>
            <a:ext cx="10780067" cy="8574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Ultra-Steerability Enables Dexterity in Small Cavities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93B3B9-821E-3FD8-E5BD-E960488667A0}"/>
              </a:ext>
            </a:extLst>
          </p:cNvPr>
          <p:cNvSpPr txBox="1"/>
          <p:nvPr/>
        </p:nvSpPr>
        <p:spPr>
          <a:xfrm>
            <a:off x="32815492" y="12202847"/>
            <a:ext cx="9469372" cy="1596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Concentric tube robot: </a:t>
            </a:r>
            <a:r>
              <a:rPr lang="en-US" sz="2800" dirty="0">
                <a:solidFill>
                  <a:srgbClr val="FF0000"/>
                </a:solidFill>
              </a:rPr>
              <a:t>large radius, small angle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Our robot: </a:t>
            </a:r>
            <a:r>
              <a:rPr lang="en-US" sz="2800" dirty="0">
                <a:solidFill>
                  <a:srgbClr val="00B050"/>
                </a:solidFill>
              </a:rPr>
              <a:t>small radius, large angle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Less invasive, less risk, improved patient care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4625C62-FF7C-8CA0-39D9-ACF753C151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931737" y="6218093"/>
            <a:ext cx="10074793" cy="45071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E42EDB5-3607-1486-7397-D06F463EDD2A}"/>
              </a:ext>
            </a:extLst>
          </p:cNvPr>
          <p:cNvSpPr txBox="1"/>
          <p:nvPr/>
        </p:nvSpPr>
        <p:spPr>
          <a:xfrm>
            <a:off x="32736578" y="5625565"/>
            <a:ext cx="10117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Small cavity surgery needs small robot with superb dexterity</a:t>
            </a:r>
          </a:p>
        </p:txBody>
      </p:sp>
      <p:sp>
        <p:nvSpPr>
          <p:cNvPr id="49" name="Google Shape;69;p1">
            <a:extLst>
              <a:ext uri="{FF2B5EF4-FFF2-40B4-BE49-F238E27FC236}">
                <a16:creationId xmlns:a16="http://schemas.microsoft.com/office/drawing/2014/main" id="{2061A610-83AD-E171-B5AF-D125219E59FA}"/>
              </a:ext>
            </a:extLst>
          </p:cNvPr>
          <p:cNvSpPr/>
          <p:nvPr/>
        </p:nvSpPr>
        <p:spPr>
          <a:xfrm>
            <a:off x="32604328" y="19235440"/>
            <a:ext cx="10758411" cy="650690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85;p1">
            <a:extLst>
              <a:ext uri="{FF2B5EF4-FFF2-40B4-BE49-F238E27FC236}">
                <a16:creationId xmlns:a16="http://schemas.microsoft.com/office/drawing/2014/main" id="{22E8354E-EC6F-50F0-E6BE-2B3B0B72D4B8}"/>
              </a:ext>
            </a:extLst>
          </p:cNvPr>
          <p:cNvSpPr/>
          <p:nvPr/>
        </p:nvSpPr>
        <p:spPr>
          <a:xfrm>
            <a:off x="32603119" y="18323015"/>
            <a:ext cx="10759620" cy="10805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Accelerate Development of Surgical Robots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via Learning in Simulation</a:t>
            </a:r>
          </a:p>
        </p:txBody>
      </p:sp>
      <p:sp>
        <p:nvSpPr>
          <p:cNvPr id="70" name="Google Shape;70;p1"/>
          <p:cNvSpPr/>
          <p:nvPr/>
        </p:nvSpPr>
        <p:spPr>
          <a:xfrm>
            <a:off x="32605537" y="25922970"/>
            <a:ext cx="10758411" cy="5803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3A3105-49C1-73E7-1EE2-B2B5AFD8267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5043599" y="2464641"/>
            <a:ext cx="1212851" cy="1481328"/>
          </a:xfrm>
          <a:prstGeom prst="rect">
            <a:avLst/>
          </a:prstGeom>
        </p:spPr>
      </p:pic>
      <p:sp>
        <p:nvSpPr>
          <p:cNvPr id="13" name="Google Shape;107;p1">
            <a:extLst>
              <a:ext uri="{FF2B5EF4-FFF2-40B4-BE49-F238E27FC236}">
                <a16:creationId xmlns:a16="http://schemas.microsoft.com/office/drawing/2014/main" id="{709B68CE-94BC-7F21-8E7B-9F2302906B4D}"/>
              </a:ext>
            </a:extLst>
          </p:cNvPr>
          <p:cNvSpPr/>
          <p:nvPr/>
        </p:nvSpPr>
        <p:spPr>
          <a:xfrm>
            <a:off x="34854518" y="3962010"/>
            <a:ext cx="15865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Weibo Gao</a:t>
            </a:r>
            <a:endParaRPr sz="1100" dirty="0"/>
          </a:p>
        </p:txBody>
      </p:sp>
      <p:sp>
        <p:nvSpPr>
          <p:cNvPr id="17" name="Google Shape;69;p1">
            <a:extLst>
              <a:ext uri="{FF2B5EF4-FFF2-40B4-BE49-F238E27FC236}">
                <a16:creationId xmlns:a16="http://schemas.microsoft.com/office/drawing/2014/main" id="{E70D0B71-8219-4680-F10E-6772BF8F5F06}"/>
              </a:ext>
            </a:extLst>
          </p:cNvPr>
          <p:cNvSpPr/>
          <p:nvPr/>
        </p:nvSpPr>
        <p:spPr>
          <a:xfrm>
            <a:off x="22011975" y="20214837"/>
            <a:ext cx="10326494" cy="1226204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85;p1">
            <a:extLst>
              <a:ext uri="{FF2B5EF4-FFF2-40B4-BE49-F238E27FC236}">
                <a16:creationId xmlns:a16="http://schemas.microsoft.com/office/drawing/2014/main" id="{42F6195C-C3C4-491E-4E9C-767BC8986315}"/>
              </a:ext>
            </a:extLst>
          </p:cNvPr>
          <p:cNvSpPr/>
          <p:nvPr/>
        </p:nvSpPr>
        <p:spPr>
          <a:xfrm>
            <a:off x="22006822" y="19739481"/>
            <a:ext cx="10349278" cy="731520"/>
          </a:xfrm>
          <a:prstGeom prst="rect">
            <a:avLst/>
          </a:prstGeom>
          <a:solidFill>
            <a:srgbClr val="7878D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Portable Mechatronics Architecture</a:t>
            </a: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24B97DA4-84E6-422F-0EA4-0A2C0C9C29A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443661" y="22675336"/>
            <a:ext cx="9503573" cy="36813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0379017-E623-768F-7618-B1AE31936618}"/>
              </a:ext>
            </a:extLst>
          </p:cNvPr>
          <p:cNvSpPr txBox="1"/>
          <p:nvPr/>
        </p:nvSpPr>
        <p:spPr>
          <a:xfrm>
            <a:off x="22185218" y="20855126"/>
            <a:ext cx="99709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Powerful control electronics architecture using a hierarchical structure with a high-level computer and a low-level microcontroller </a:t>
            </a:r>
          </a:p>
        </p:txBody>
      </p:sp>
      <p:pic>
        <p:nvPicPr>
          <p:cNvPr id="28" name="Google Shape;152;p4">
            <a:extLst>
              <a:ext uri="{FF2B5EF4-FFF2-40B4-BE49-F238E27FC236}">
                <a16:creationId xmlns:a16="http://schemas.microsoft.com/office/drawing/2014/main" id="{36F5C19F-93AA-2BCC-2817-F654FA4C96F6}"/>
              </a:ext>
            </a:extLst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2439728" y="28330311"/>
            <a:ext cx="9503573" cy="401586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69;p3">
            <a:extLst>
              <a:ext uri="{FF2B5EF4-FFF2-40B4-BE49-F238E27FC236}">
                <a16:creationId xmlns:a16="http://schemas.microsoft.com/office/drawing/2014/main" id="{C81473FE-D572-5205-C1CF-7F2B2DC9FA22}"/>
              </a:ext>
            </a:extLst>
          </p:cNvPr>
          <p:cNvSpPr txBox="1"/>
          <p:nvPr/>
        </p:nvSpPr>
        <p:spPr>
          <a:xfrm>
            <a:off x="22826786" y="22138611"/>
            <a:ext cx="87474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System Control Architecture</a:t>
            </a:r>
            <a:endParaRPr sz="3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2BBFF9-C849-E58B-6A32-3220E25EAC4F}"/>
              </a:ext>
            </a:extLst>
          </p:cNvPr>
          <p:cNvSpPr txBox="1"/>
          <p:nvPr/>
        </p:nvSpPr>
        <p:spPr>
          <a:xfrm>
            <a:off x="22185219" y="26547670"/>
            <a:ext cx="100305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Able to run complex control algorithms and improve speed, accuracy, and efficiency of exoskeleton’s control system, leading to better performance, user comfort, and safety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E659D9-4D70-A2FE-2671-DB009C2E9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362" y="21515315"/>
            <a:ext cx="1759949" cy="43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E58D1-DD86-6259-D782-DA9521A02C69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l="536" t="23781" r="3238" b="7676"/>
          <a:stretch/>
        </p:blipFill>
        <p:spPr>
          <a:xfrm>
            <a:off x="32693973" y="13803170"/>
            <a:ext cx="10555544" cy="42284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3843</TotalTime>
  <Words>1069</Words>
  <Application>Microsoft Office PowerPoint</Application>
  <PresentationFormat>自定义</PresentationFormat>
  <Paragraphs>93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Cambria Math</vt:lpstr>
      <vt:lpstr>Arial</vt:lpstr>
      <vt:lpstr>Times New Roman</vt:lpstr>
      <vt:lpstr>Default Design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Larson</dc:creator>
  <cp:lastModifiedBy>Weibo Gao</cp:lastModifiedBy>
  <cp:revision>206</cp:revision>
  <cp:lastPrinted>2024-10-25T12:47:03Z</cp:lastPrinted>
  <dcterms:created xsi:type="dcterms:W3CDTF">2011-05-08T17:15:18Z</dcterms:created>
  <dcterms:modified xsi:type="dcterms:W3CDTF">2024-10-25T12:53:59Z</dcterms:modified>
</cp:coreProperties>
</file>